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8.jpeg" ContentType="image/jpeg"/>
  <Override PartName="/ppt/media/image3.jpeg" ContentType="image/jpeg"/>
  <Override PartName="/ppt/media/image4.jpeg" ContentType="image/jpeg"/>
  <Override PartName="/ppt/media/image20.jpeg" ContentType="image/jpeg"/>
  <Override PartName="/ppt/media/image19.jpeg" ContentType="image/jpeg"/>
  <Override PartName="/ppt/media/image38.png" ContentType="image/png"/>
  <Override PartName="/ppt/media/image5.jpeg" ContentType="image/jpeg"/>
  <Override PartName="/ppt/media/image21.jpeg" ContentType="image/jpeg"/>
  <Override PartName="/ppt/media/image6.jpeg" ContentType="image/jpeg"/>
  <Override PartName="/ppt/media/image8.jpeg" ContentType="image/jpeg"/>
  <Override PartName="/ppt/media/image25.png" ContentType="image/png"/>
  <Override PartName="/ppt/media/image9.jpeg" ContentType="image/jpeg"/>
  <Override PartName="/ppt/media/image10.png" ContentType="image/png"/>
  <Override PartName="/ppt/media/image13.jpeg" ContentType="image/jpeg"/>
  <Override PartName="/ppt/media/image11.png" ContentType="image/png"/>
  <Override PartName="/ppt/media/image12.jpeg" ContentType="image/jpeg"/>
  <Override PartName="/ppt/media/image37.jpeg" ContentType="image/jpeg"/>
  <Override PartName="/ppt/media/image14.jpeg" ContentType="image/jpeg"/>
  <Override PartName="/ppt/media/image40.jpeg" ContentType="image/jpeg"/>
  <Override PartName="/ppt/media/image15.png" ContentType="image/png"/>
  <Override PartName="/ppt/media/image16.jpeg" ContentType="image/jpeg"/>
  <Override PartName="/ppt/media/image1.jpeg" ContentType="image/jpeg"/>
  <Override PartName="/ppt/media/image17.jpeg" ContentType="image/jpeg"/>
  <Override PartName="/ppt/media/image2.jpeg" ContentType="image/jpeg"/>
  <Override PartName="/ppt/media/image7.png" ContentType="image/png"/>
  <Override PartName="/ppt/media/image22.png" ContentType="image/png"/>
  <Override PartName="/ppt/media/image28.jpeg" ContentType="image/jpeg"/>
  <Override PartName="/ppt/media/image29.png" ContentType="image/png"/>
  <Override PartName="/ppt/media/image30.jpeg" ContentType="image/jpeg"/>
  <Override PartName="/ppt/media/image27.jpeg" ContentType="image/jpeg"/>
  <Override PartName="/ppt/media/image33.png" ContentType="image/png"/>
  <Override PartName="/ppt/media/image32.jpeg" ContentType="image/jpeg"/>
  <Override PartName="/ppt/media/image26.jpeg" ContentType="image/jpeg"/>
  <Override PartName="/ppt/media/image23.png" ContentType="image/png"/>
  <Override PartName="/ppt/media/image31.jpeg" ContentType="image/jpeg"/>
  <Override PartName="/ppt/media/image35.jpeg" ContentType="image/jpeg"/>
  <Override PartName="/ppt/media/image34.jpeg" ContentType="image/jpeg"/>
  <Override PartName="/ppt/media/image24.png" ContentType="image/png"/>
  <Override PartName="/ppt/media/image36.jpeg" ContentType="image/jpeg"/>
  <Override PartName="/ppt/media/image39.jpeg" ContentType="image/jpe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723AB2-1AE2-4AAD-95C1-D0CB5636E6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DD0E9C-CCD4-4977-9098-716C0965AB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DCB326-43DD-459D-A4C0-2173A8842A4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4A65D1-E01A-4943-89F8-A971A3AE344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900D6B7-A07F-4B5F-B11C-3CA10A8E5D2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83A82B-E0AB-457D-A700-29B8F31388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489BCB-6D66-499F-8CC6-4D22BB2E48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ED323F-A516-4D1F-9288-0E4F79769F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C1E7B6-E680-4711-8211-532F5A7DD8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56AD8E-E65A-4AFB-A330-131A0A31FA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5660C9-B5FB-44D4-931C-F67026614A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A77A89-D53A-4B68-B0AA-E9A70057F1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4EA258-7D8A-46FD-BF29-A820A7FC3C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AB97B4-16DC-438C-A214-EFA27FD2BC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73F4309-4897-4F92-A183-53620AE287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2AF836-035E-4098-BDED-1A20B6E942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19E7A7-2C1E-43A0-A471-2A9EAD823E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4275DC-CAA3-4096-BB04-CCA9FE4572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A578E0-B49D-4AC5-9B7B-F8445DD2462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2910D5-5E98-4152-83D7-5FA54B778F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31EA01-904F-494B-BBB4-08267B5659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37D0CE-45C2-4364-B4FD-4B0C375FDF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8FFA7B-EF5C-4EF2-A2D9-F72442E606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81D78A-6E90-4E7F-A89A-AD13992C12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8080" y="6886440"/>
            <a:ext cx="316548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586280" y="6886440"/>
            <a:ext cx="231768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01E24CC7-C25A-4A43-A668-16FCF8D23ECD}" type="slidenum"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s-E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179280" y="6886440"/>
            <a:ext cx="231804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&lt;date/time&gt;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448080" y="6886440"/>
            <a:ext cx="316548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7586280" y="6886440"/>
            <a:ext cx="231768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en-GB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algn="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B6A110EF-196F-4607-8A05-ADA5507F71C4}" type="slidenum">
              <a:rPr b="0" lang="en-GB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s-ES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179280" y="6886440"/>
            <a:ext cx="2318040" cy="49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&lt;date/time&gt;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https://eurotck.net/" TargetMode="External"/><Relationship Id="rId3" Type="http://schemas.openxmlformats.org/officeDocument/2006/relationships/hyperlink" Target="http://www.resilientexpat.co.uk/" TargetMode="External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hyperlink" Target="https://www.mentalhealth.org.uk/publications/truth-about-self-harm" TargetMode="External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hyperlink" Target="https://www.thelancet.com/pdfs/journals/lanpsy/PIIS2215-0366(14)70222-6.pdf" TargetMode="External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hyperlink" Target="https://www.befrienders.org/" TargetMode="External"/><Relationship Id="rId3" Type="http://schemas.openxmlformats.org/officeDocument/2006/relationships/hyperlink" Target="https://www.iasp.info/crisis-centres-helplines/" TargetMode="External"/><Relationship Id="rId4" Type="http://schemas.openxmlformats.org/officeDocument/2006/relationships/hyperlink" Target="https://harmless.org.uk/" TargetMode="External"/><Relationship Id="rId5" Type="http://schemas.openxmlformats.org/officeDocument/2006/relationships/hyperlink" Target="https://harmless.nhs.uk/" TargetMode="External"/><Relationship Id="rId6" Type="http://schemas.openxmlformats.org/officeDocument/2006/relationships/hyperlink" Target="https://www.nshn.co.uk/" TargetMode="External"/><Relationship Id="rId7" Type="http://schemas.openxmlformats.org/officeDocument/2006/relationships/hyperlink" Target="https://www.psych.ox.ac.uk/files/news/copy_of_coping-with-self-harm-brochure_final_copyright.pdf" TargetMode="External"/><Relationship Id="rId8" Type="http://schemas.openxmlformats.org/officeDocument/2006/relationships/hyperlink" Target="https://www.selfharm.co.uk/" TargetMode="External"/><Relationship Id="rId9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hyperlink" Target="http://moodgym.com.au/" TargetMode="External"/><Relationship Id="rId3" Type="http://schemas.openxmlformats.org/officeDocument/2006/relationships/hyperlink" Target="https://mysleepwell.ca/cbti/" TargetMode="External"/><Relationship Id="rId4" Type="http://schemas.openxmlformats.org/officeDocument/2006/relationships/hyperlink" Target="https://www.beateatingdisorders.org.uk/" TargetMode="External"/><Relationship Id="rId5" Type="http://schemas.openxmlformats.org/officeDocument/2006/relationships/hyperlink" Target="https://www.credo-oxford.com/6.1.html" TargetMode="External"/><Relationship Id="rId6" Type="http://schemas.openxmlformats.org/officeDocument/2006/relationships/hyperlink" Target="https://shaunlambert.co.uk/" TargetMode="External"/><Relationship Id="rId7" Type="http://schemas.openxmlformats.org/officeDocument/2006/relationships/hyperlink" Target="https://www.talktofrank.com/" TargetMode="External"/><Relationship Id="rId8" Type="http://schemas.openxmlformats.org/officeDocument/2006/relationships/hyperlink" Target="https://www.safersurfing.org/loveismore-en/" TargetMode="External"/><Relationship Id="rId9" Type="http://schemas.openxmlformats.org/officeDocument/2006/relationships/hyperlink" Target="https://www.camhs-resources.co.uk/" TargetMode="External"/><Relationship Id="rId10" Type="http://schemas.openxmlformats.org/officeDocument/2006/relationships/hyperlink" Target="https://www.annafreud.org/on-my-mind/self-care/" TargetMode="External"/><Relationship Id="rId11" Type="http://schemas.openxmlformats.org/officeDocument/2006/relationships/hyperlink" Target="https://www.resilientexpat.co.uk/links.html" TargetMode="External"/><Relationship Id="rId12" Type="http://schemas.openxmlformats.org/officeDocument/2006/relationships/hyperlink" Target="https://www.youngminds.org.uk/" TargetMode="External"/><Relationship Id="rId13" Type="http://schemas.openxmlformats.org/officeDocument/2006/relationships/hyperlink" Target="https://www.aacap.org/AACAP/Families_and_Youth/Facts_for_Families/Layout/FFF_Guide-01.aspx" TargetMode="External"/><Relationship Id="rId14" Type="http://schemas.openxmlformats.org/officeDocument/2006/relationships/hyperlink" Target="https://www.rcpsych.ac.uk/mental-health/problems-disorders/self-harm" TargetMode="External"/><Relationship Id="rId15" Type="http://schemas.openxmlformats.org/officeDocument/2006/relationships/hyperlink" Target="https://www.helpguide.org/articles/anxiety/cutting-and-self-harm.htm" TargetMode="External"/><Relationship Id="rId16" Type="http://schemas.openxmlformats.org/officeDocument/2006/relationships/hyperlink" Target="https://www.careforthefamily.org.uk/" TargetMode="External"/><Relationship Id="rId17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hyperlink" Target="https://www.thelancet.com/journals/lancet/article/PIIS0140-6736(12)60322-5/fulltext" TargetMode="External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s://harmless.nhs.uk/resources/questions/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69080" y="545760"/>
            <a:ext cx="9066240" cy="1357560"/>
          </a:xfrm>
          <a:prstGeom prst="rect">
            <a:avLst/>
          </a:prstGeom>
          <a:noFill/>
          <a:ln w="0">
            <a:noFill/>
          </a:ln>
        </p:spPr>
        <p:txBody>
          <a:bodyPr lIns="0" rIns="0" tIns="428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800" spc="-1" strike="noStrike">
                <a:solidFill>
                  <a:srgbClr val="ffffff"/>
                </a:solidFill>
                <a:latin typeface="Arial"/>
              </a:rPr>
              <a:t>RISK</a:t>
            </a:r>
            <a:br/>
            <a:r>
              <a:rPr b="0" lang="en-GB" sz="4800" spc="-1" strike="noStrike">
                <a:solidFill>
                  <a:srgbClr val="ffffff"/>
                </a:solidFill>
                <a:latin typeface="Arial"/>
              </a:rPr>
              <a:t>When depression needs professional help</a:t>
            </a:r>
            <a:endParaRPr b="0" lang="es-ES" sz="48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02920" y="2340000"/>
            <a:ext cx="9066240" cy="38084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Depression and the TCK in Hard Times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EuroTCK Webinar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30</a:t>
            </a:r>
            <a:r>
              <a:rPr b="0" lang="en-GB" sz="3200" spc="-1" strike="noStrike" baseline="33000">
                <a:solidFill>
                  <a:srgbClr val="ffffff"/>
                </a:solidFill>
                <a:latin typeface="Arial"/>
              </a:rPr>
              <a:t>th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April 2022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eurotck.net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Dr David Hawker</a:t>
            </a:r>
            <a:br/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Clinical Psychologist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ARREST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104760"/>
                <a:tab algn="l" pos="554040"/>
                <a:tab algn="l" pos="1003320"/>
                <a:tab algn="l" pos="1452600"/>
                <a:tab algn="l" pos="1901880"/>
                <a:tab algn="l" pos="2351160"/>
                <a:tab algn="l" pos="2800440"/>
                <a:tab algn="l" pos="3249720"/>
                <a:tab algn="l" pos="3699000"/>
                <a:tab algn="l" pos="4148280"/>
                <a:tab algn="l" pos="4597560"/>
                <a:tab algn="l" pos="5046840"/>
                <a:tab algn="l" pos="5495760"/>
                <a:tab algn="l" pos="5945040"/>
                <a:tab algn="l" pos="6394320"/>
                <a:tab algn="l" pos="6843600"/>
                <a:tab algn="l" pos="7292880"/>
                <a:tab algn="l" pos="7742160"/>
                <a:tab algn="l" pos="8191440"/>
                <a:tab algn="l" pos="864072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resilientexpat.co.uk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1351080" y="1398600"/>
            <a:ext cx="7283520" cy="475308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1368360" y="6480000"/>
            <a:ext cx="6885000" cy="34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https://www.mentalhealth.org.uk/publications/truth-about-self-harm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03280" y="69840"/>
            <a:ext cx="9066240" cy="125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How self-harm gets worse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3419640" y="3132000"/>
            <a:ext cx="1614240" cy="125604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Methods becomes more lethal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5400720" y="3132000"/>
            <a:ext cx="1255680" cy="125604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Want to die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 rot="4620000">
            <a:off x="3383280" y="2645640"/>
            <a:ext cx="535320" cy="447840"/>
          </a:xfrm>
          <a:custGeom>
            <a:avLst/>
            <a:gdLst/>
            <a:ahLst/>
            <a:rect l="l" t="t" r="r" b="b"/>
            <a:pathLst>
              <a:path w="1502" h="1259">
                <a:moveTo>
                  <a:pt x="0" y="314"/>
                </a:moveTo>
                <a:lnTo>
                  <a:pt x="1125" y="314"/>
                </a:lnTo>
                <a:lnTo>
                  <a:pt x="1125" y="0"/>
                </a:lnTo>
                <a:lnTo>
                  <a:pt x="1501" y="628"/>
                </a:lnTo>
                <a:lnTo>
                  <a:pt x="1125" y="1258"/>
                </a:lnTo>
                <a:lnTo>
                  <a:pt x="1125" y="943"/>
                </a:lnTo>
                <a:lnTo>
                  <a:pt x="0" y="943"/>
                </a:lnTo>
                <a:lnTo>
                  <a:pt x="0" y="314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4680000" y="3132000"/>
            <a:ext cx="895320" cy="283320"/>
          </a:xfrm>
          <a:custGeom>
            <a:avLst/>
            <a:gdLst/>
            <a:ahLst/>
            <a:rect l="l" t="t" r="r" b="b"/>
            <a:pathLst>
              <a:path w="2502" h="802">
                <a:moveTo>
                  <a:pt x="0" y="200"/>
                </a:moveTo>
                <a:lnTo>
                  <a:pt x="1875" y="200"/>
                </a:lnTo>
                <a:lnTo>
                  <a:pt x="1875" y="0"/>
                </a:lnTo>
                <a:lnTo>
                  <a:pt x="2501" y="400"/>
                </a:lnTo>
                <a:lnTo>
                  <a:pt x="1875" y="801"/>
                </a:lnTo>
                <a:lnTo>
                  <a:pt x="1875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4860000" y="4140000"/>
            <a:ext cx="715320" cy="175320"/>
          </a:xfrm>
          <a:custGeom>
            <a:avLst/>
            <a:gdLst/>
            <a:ahLst/>
            <a:rect l="l" t="t" r="r" b="b"/>
            <a:pathLst>
              <a:path w="2002" h="502">
                <a:moveTo>
                  <a:pt x="2001" y="125"/>
                </a:moveTo>
                <a:lnTo>
                  <a:pt x="500" y="125"/>
                </a:lnTo>
                <a:lnTo>
                  <a:pt x="500" y="0"/>
                </a:lnTo>
                <a:lnTo>
                  <a:pt x="0" y="250"/>
                </a:lnTo>
                <a:lnTo>
                  <a:pt x="500" y="501"/>
                </a:lnTo>
                <a:lnTo>
                  <a:pt x="500" y="375"/>
                </a:lnTo>
                <a:lnTo>
                  <a:pt x="2001" y="375"/>
                </a:lnTo>
                <a:lnTo>
                  <a:pt x="2001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7" dur="indefinite" restart="never" nodeType="tmRoot">
          <p:childTnLst>
            <p:seq>
              <p:cTn id="218" dur="indefinite" nodeType="mainSeq">
                <p:childTnLst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61440" y="502920"/>
            <a:ext cx="9064800" cy="125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GB" sz="4400" spc="-1" strike="noStrike">
                <a:solidFill>
                  <a:srgbClr val="ffffff"/>
                </a:solidFill>
                <a:latin typeface="Arial"/>
              </a:rPr>
              <a:t>Self-harm is not normally life-threatening...but - 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395280" y="1690560"/>
            <a:ext cx="9572760" cy="463572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76000"/>
          </a:bodyPr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Wounds &amp; overdoses need medical attention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Risk of cutting arteries or getting infected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Small overdoses can be lethal depending on metabolism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More violent methods are more dangerous 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Impulsive people are more likely to do something dangerous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Half of young people who self-harm will harm themselves again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With repetition, methods become more lethal</a:t>
            </a:r>
            <a:endParaRPr b="0" lang="es-ES" sz="3200" spc="-1" strike="noStrike">
              <a:latin typeface="Arial"/>
            </a:endParaRPr>
          </a:p>
          <a:p>
            <a:pPr marL="343080" indent="-3240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Increases suicide risk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7" dur="indefinite" restart="never" nodeType="tmRoot">
          <p:childTnLst>
            <p:seq>
              <p:cTn id="248" dur="indefinite" nodeType="mainSeq">
                <p:childTnLst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655560" y="360360"/>
            <a:ext cx="9060120" cy="125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makes self-harm/ suicide more or less likely? 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720720" y="5759280"/>
            <a:ext cx="8640720" cy="1800"/>
          </a:xfrm>
          <a:prstGeom prst="line">
            <a:avLst/>
          </a:prstGeom>
          <a:ln w="108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4068720" y="5759280"/>
            <a:ext cx="1795680" cy="1435320"/>
          </a:xfrm>
          <a:custGeom>
            <a:avLst/>
            <a:gdLst/>
            <a:ahLst/>
            <a:rect l="l" t="t" r="r" b="b"/>
            <a:pathLst>
              <a:path w="5003" h="4001">
                <a:moveTo>
                  <a:pt x="2501" y="0"/>
                </a:moveTo>
                <a:lnTo>
                  <a:pt x="5002" y="4000"/>
                </a:lnTo>
                <a:lnTo>
                  <a:pt x="0" y="4000"/>
                </a:lnTo>
                <a:lnTo>
                  <a:pt x="2501" y="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1079640" y="6480000"/>
            <a:ext cx="2422440" cy="42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Risk: be aware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6480000" y="6480000"/>
            <a:ext cx="2783160" cy="42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Protection: build up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900000" y="525636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Girls (self-harm)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900000" y="482436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Boys (suicide)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900000" y="442764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Depression &amp; low self-esteem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900000" y="356400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Past trauma / abuse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900000" y="316872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Transgender – esp. if suppressed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900000" y="277164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Parents’ poor mental health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900000" y="2195640"/>
            <a:ext cx="3775320" cy="53496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Problems with friends/ family / bullying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900000" y="1616040"/>
            <a:ext cx="3775320" cy="53820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Past self-harm – self or others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900000" y="3995640"/>
            <a:ext cx="377532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Drug / alcohol misuse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5580000" y="521964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Hope &amp; optimism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5219640" y="4680000"/>
            <a:ext cx="413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Flexible thinking &amp; problem-solving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5580000" y="414036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Reasons for living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5580000" y="360036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Strong faith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5580000" y="320364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Fear of pain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5580000" y="273528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Strong autobiographical memory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5580000" y="2160720"/>
            <a:ext cx="3595680" cy="53496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Tolerance for negative thoughts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5580000" y="1619280"/>
            <a:ext cx="3595680" cy="35568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Calmness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2754360" y="7139160"/>
            <a:ext cx="4613400" cy="22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0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https://www.thelancet.com/pdfs/journals/lanpsy/PIIS2215-0366(14)70222-6.pdf</a:t>
            </a: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>
                <p:childTnLst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72640" y="149400"/>
            <a:ext cx="905832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When to seek professional help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02920" y="4247280"/>
            <a:ext cx="9058320" cy="44848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304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304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304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304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304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68000" y="5307120"/>
            <a:ext cx="6475320" cy="2068200"/>
          </a:xfrm>
          <a:prstGeom prst="rect">
            <a:avLst/>
          </a:prstGeom>
          <a:solidFill>
            <a:srgbClr val="00cc00"/>
          </a:solidFill>
          <a:ln w="0">
            <a:solidFill>
              <a:srgbClr val="00cc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>
            <a:off x="0" y="5448600"/>
            <a:ext cx="7735320" cy="192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reactions to transition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mild &amp; transient depression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defiance / wayward behaviour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anger / troublesome attitudes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396000" y="2880000"/>
            <a:ext cx="6619320" cy="2422440"/>
          </a:xfrm>
          <a:prstGeom prst="rect">
            <a:avLst/>
          </a:prstGeom>
          <a:solidFill>
            <a:srgbClr val="ff99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"/>
          <p:cNvSpPr/>
          <p:nvPr/>
        </p:nvSpPr>
        <p:spPr>
          <a:xfrm>
            <a:off x="649440" y="2916000"/>
            <a:ext cx="6401880" cy="23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moderate depression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regular &amp; persistent self-harm persistent suicidal thoughts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bingeing &amp; vomiting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risk to others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360000" y="1260000"/>
            <a:ext cx="6295320" cy="1615320"/>
          </a:xfrm>
          <a:prstGeom prst="rect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 rot="21589200">
            <a:off x="542160" y="1269720"/>
            <a:ext cx="6330600" cy="146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wounds, burns, poisoning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active suicidal plans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  <a:ea typeface="DejaVu Sans"/>
              </a:rPr>
              <a:t>anorexia, psychosis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6912000" y="1044000"/>
            <a:ext cx="3055320" cy="219132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Arial"/>
                <a:ea typeface="DejaVu Sans"/>
              </a:rPr>
              <a:t>Urgently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7380000" y="3420000"/>
            <a:ext cx="2155320" cy="1615320"/>
          </a:xfrm>
          <a:prstGeom prst="ellipse">
            <a:avLst/>
          </a:prstGeom>
          <a:solidFill>
            <a:srgbClr val="ff99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Arial"/>
                <a:ea typeface="DejaVu Sans"/>
              </a:rPr>
              <a:t>Yes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7200000" y="5580000"/>
            <a:ext cx="2515320" cy="1615320"/>
          </a:xfrm>
          <a:prstGeom prst="ellipse">
            <a:avLst/>
          </a:prstGeom>
          <a:solidFill>
            <a:srgbClr val="00cc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Arial"/>
                <a:ea typeface="DejaVu Sans"/>
              </a:rPr>
              <a:t>Maybe not</a:t>
            </a:r>
            <a:endParaRPr b="0" lang="es-E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5" dur="indefinite" restart="never" nodeType="tmRoot">
          <p:childTnLst>
            <p:seq>
              <p:cTn id="366" dur="indefinite" nodeType="mainSeq">
                <p:childTnLst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20000" y="0"/>
            <a:ext cx="9066240" cy="898920"/>
          </a:xfrm>
          <a:prstGeom prst="rect">
            <a:avLst/>
          </a:prstGeom>
          <a:noFill/>
          <a:ln w="0">
            <a:noFill/>
          </a:ln>
        </p:spPr>
        <p:txBody>
          <a:bodyPr lIns="0" rIns="0" tIns="392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How to get professional help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900000" y="1152000"/>
            <a:ext cx="3235320" cy="125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Who from?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1080000" y="2700000"/>
            <a:ext cx="2875320" cy="107604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you trust them?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972000" y="4140000"/>
            <a:ext cx="3415320" cy="71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Where?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612000" y="5940000"/>
            <a:ext cx="3235320" cy="89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What treatment?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4320000" y="720000"/>
            <a:ext cx="5757120" cy="2157120"/>
          </a:xfrm>
          <a:custGeom>
            <a:avLst/>
            <a:gdLst/>
            <a:ahLst/>
            <a:rect l="l" t="t" r="r" b="b"/>
            <a:pathLst>
              <a:path w="16002" h="6002">
                <a:moveTo>
                  <a:pt x="0" y="1500"/>
                </a:moveTo>
                <a:lnTo>
                  <a:pt x="12000" y="1500"/>
                </a:lnTo>
                <a:lnTo>
                  <a:pt x="12000" y="0"/>
                </a:lnTo>
                <a:lnTo>
                  <a:pt x="16001" y="3000"/>
                </a:lnTo>
                <a:lnTo>
                  <a:pt x="12000" y="6001"/>
                </a:lnTo>
                <a:lnTo>
                  <a:pt x="12000" y="4500"/>
                </a:lnTo>
                <a:lnTo>
                  <a:pt x="0" y="4500"/>
                </a:lnTo>
                <a:lnTo>
                  <a:pt x="0" y="15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Psychiatrist – clinical psychologist -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child psychotherapist –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mental health professional - family doctor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4140000" y="2700000"/>
            <a:ext cx="5217120" cy="1077120"/>
          </a:xfrm>
          <a:custGeom>
            <a:avLst/>
            <a:gdLst/>
            <a:ahLst/>
            <a:rect l="l" t="t" r="r" b="b"/>
            <a:pathLst>
              <a:path w="14501" h="3002">
                <a:moveTo>
                  <a:pt x="0" y="750"/>
                </a:moveTo>
                <a:lnTo>
                  <a:pt x="10875" y="750"/>
                </a:lnTo>
                <a:lnTo>
                  <a:pt x="10875" y="0"/>
                </a:lnTo>
                <a:lnTo>
                  <a:pt x="14500" y="1500"/>
                </a:lnTo>
                <a:lnTo>
                  <a:pt x="10875" y="3001"/>
                </a:lnTo>
                <a:lnTo>
                  <a:pt x="10875" y="2250"/>
                </a:lnTo>
                <a:lnTo>
                  <a:pt x="0" y="2250"/>
                </a:lnTo>
                <a:lnTo>
                  <a:pt x="0" y="75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check regulation</a:t>
            </a:r>
            <a:endParaRPr b="0" lang="es-ES" sz="1800" spc="-1" strike="noStrike">
              <a:latin typeface="Arial"/>
            </a:endParaRPr>
          </a:p>
          <a:p>
            <a:pPr marL="343080" indent="-330480" algn="ctr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healthregulation.org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4500000" y="3600000"/>
            <a:ext cx="5577840" cy="1617120"/>
          </a:xfrm>
          <a:custGeom>
            <a:avLst/>
            <a:gdLst/>
            <a:ahLst/>
            <a:rect l="l" t="t" r="r" b="b"/>
            <a:pathLst>
              <a:path w="15504" h="4502">
                <a:moveTo>
                  <a:pt x="0" y="1125"/>
                </a:moveTo>
                <a:lnTo>
                  <a:pt x="11627" y="1125"/>
                </a:lnTo>
                <a:lnTo>
                  <a:pt x="11627" y="0"/>
                </a:lnTo>
                <a:lnTo>
                  <a:pt x="15503" y="2250"/>
                </a:lnTo>
                <a:lnTo>
                  <a:pt x="11627" y="4501"/>
                </a:lnTo>
                <a:lnTo>
                  <a:pt x="11627" y="3375"/>
                </a:lnTo>
                <a:lnTo>
                  <a:pt x="0" y="3375"/>
                </a:lnTo>
                <a:lnTo>
                  <a:pt x="0" y="1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GP surgery / A&amp;E / ER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CAMHS / private practice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Skype / Zoom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4320000" y="4860720"/>
            <a:ext cx="5037120" cy="2696760"/>
          </a:xfrm>
          <a:custGeom>
            <a:avLst/>
            <a:gdLst/>
            <a:ahLst/>
            <a:rect l="l" t="t" r="r" b="b"/>
            <a:pathLst>
              <a:path w="14002" h="7501">
                <a:moveTo>
                  <a:pt x="0" y="1875"/>
                </a:moveTo>
                <a:lnTo>
                  <a:pt x="10500" y="1875"/>
                </a:lnTo>
                <a:lnTo>
                  <a:pt x="10500" y="0"/>
                </a:lnTo>
                <a:lnTo>
                  <a:pt x="14001" y="3750"/>
                </a:lnTo>
                <a:lnTo>
                  <a:pt x="10500" y="7500"/>
                </a:lnTo>
                <a:lnTo>
                  <a:pt x="10500" y="5625"/>
                </a:lnTo>
                <a:lnTo>
                  <a:pt x="0" y="5625"/>
                </a:lnTo>
                <a:lnTo>
                  <a:pt x="0" y="187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CBT (cognitive-behavioural therapy)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DBT (dialectical behaviour therapy)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Mindfulness - Medication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ACT (acceptance &amp; commitment therapy)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Emergency assessment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7" dur="indefinite" restart="never" nodeType="tmRoot">
          <p:childTnLst>
            <p:seq>
              <p:cTn id="398" dur="indefinite" nodeType="mainSeq">
                <p:childTnLst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40000" y="381960"/>
            <a:ext cx="9042480" cy="123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Overcoming obstacles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540000" y="6120000"/>
            <a:ext cx="4315320" cy="5353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Is remote treatment legal?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580000" y="6120000"/>
            <a:ext cx="3955320" cy="71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Check with practitioner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540000" y="5040000"/>
            <a:ext cx="4315320" cy="7153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Is suicide illegal or self-harm shameful?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5220000" y="5004000"/>
            <a:ext cx="4495320" cy="89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Consider how to make treatment safe &amp; acceptable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360000" y="1656000"/>
            <a:ext cx="4315320" cy="5353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Does young person want help?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5220000" y="1440000"/>
            <a:ext cx="4675320" cy="89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Could be persuaded?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Limited options without consent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60000" y="3168000"/>
            <a:ext cx="4315320" cy="7153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Seek help from state or private system?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5040000" y="3060000"/>
            <a:ext cx="4675320" cy="89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Consider quality &amp; accessibility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1" dur="indefinite" restart="never" nodeType="tmRoot">
          <p:childTnLst>
            <p:seq>
              <p:cTn id="432" dur="indefinite" nodeType="mainSeq">
                <p:childTnLst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60000" y="381960"/>
            <a:ext cx="9042480" cy="123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What if they don’t want help?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360000" y="1440000"/>
            <a:ext cx="5215320" cy="143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 to be the right time for them...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...sometimes you have to wait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2160000" y="2340000"/>
            <a:ext cx="7735320" cy="125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 to be the right person…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.need to find someone they trust and connect with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360000" y="3420000"/>
            <a:ext cx="5935320" cy="161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 to be help for the right problem…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...parents might see one problem and the child another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3780000" y="4500000"/>
            <a:ext cx="5755320" cy="143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Maybe they’re not sure…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...but might give it a try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7" name=""/>
          <p:cNvSpPr/>
          <p:nvPr/>
        </p:nvSpPr>
        <p:spPr>
          <a:xfrm>
            <a:off x="1080000" y="5760000"/>
            <a:ext cx="4675320" cy="89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If their life is in danger…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...they may have no option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5400000" y="6300000"/>
            <a:ext cx="3595320" cy="715320"/>
          </a:xfrm>
          <a:prstGeom prst="ellipse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Options for self-help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5" dur="indefinite" restart="never" nodeType="tmRoot">
          <p:childTnLst>
            <p:seq>
              <p:cTn id="466" dur="indefinite" nodeType="mainSeq">
                <p:childTnLst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40000" y="383400"/>
            <a:ext cx="9040680" cy="12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Self-help for depression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540000" y="1415880"/>
            <a:ext cx="2335320" cy="350208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4320000" y="1445760"/>
            <a:ext cx="4852800" cy="2509560"/>
          </a:xfrm>
          <a:prstGeom prst="rect">
            <a:avLst/>
          </a:prstGeom>
          <a:ln w="0"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3600000" y="4154040"/>
            <a:ext cx="4878000" cy="3221280"/>
          </a:xfrm>
          <a:prstGeom prst="rect">
            <a:avLst/>
          </a:prstGeom>
          <a:ln w="0">
            <a:noFill/>
          </a:ln>
        </p:spPr>
      </p:pic>
      <p:pic>
        <p:nvPicPr>
          <p:cNvPr id="213" name="" descr=""/>
          <p:cNvPicPr/>
          <p:nvPr/>
        </p:nvPicPr>
        <p:blipFill>
          <a:blip r:embed="rId4"/>
          <a:stretch/>
        </p:blipFill>
        <p:spPr>
          <a:xfrm>
            <a:off x="686520" y="5631480"/>
            <a:ext cx="2728800" cy="102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1" dur="indefinite" restart="never" nodeType="tmRoot">
          <p:childTnLst>
            <p:seq>
              <p:cTn id="512" dur="indefinite" nodeType="mainSeq">
                <p:childTnLst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87640" y="3960000"/>
            <a:ext cx="2947680" cy="125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CBT:</a:t>
            </a:r>
            <a:br/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Clear thinking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3420000" y="2879640"/>
            <a:ext cx="6107040" cy="3955680"/>
          </a:xfrm>
          <a:prstGeom prst="rect">
            <a:avLst/>
          </a:prstGeom>
          <a:ln w="0">
            <a:noFill/>
          </a:ln>
        </p:spPr>
      </p:pic>
      <p:sp>
        <p:nvSpPr>
          <p:cNvPr id="216" name=""/>
          <p:cNvSpPr/>
          <p:nvPr/>
        </p:nvSpPr>
        <p:spPr>
          <a:xfrm>
            <a:off x="1224000" y="6983280"/>
            <a:ext cx="7915320" cy="33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From Creative Therapy – Angela Hobday</a:t>
            </a:r>
            <a:endParaRPr b="0" lang="es-ES" sz="1800" spc="-1" strike="noStrike">
              <a:latin typeface="Arial"/>
            </a:endParaRPr>
          </a:p>
        </p:txBody>
      </p:sp>
      <p:graphicFrame>
        <p:nvGraphicFramePr>
          <p:cNvPr id="217" name=""/>
          <p:cNvGraphicFramePr/>
          <p:nvPr/>
        </p:nvGraphicFramePr>
        <p:xfrm>
          <a:off x="503640" y="1150560"/>
          <a:ext cx="8999640" cy="1439280"/>
        </p:xfrm>
        <a:graphic>
          <a:graphicData uri="http://schemas.openxmlformats.org/drawingml/2006/table">
            <a:tbl>
              <a:tblPr/>
              <a:tblGrid>
                <a:gridCol w="2249280"/>
                <a:gridCol w="2249280"/>
                <a:gridCol w="2249280"/>
                <a:gridCol w="225216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Negative thoughts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Belief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Alternative rational thought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Rerate belief in negative thought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20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Nobody loves me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100%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Mum and Dad say they love me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50%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9" dur="indefinite" restart="never" nodeType="tmRoot">
          <p:childTnLst>
            <p:seq>
              <p:cTn id="530" dur="indefinite" nodeType="mainSeq">
                <p:childTnLst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6171480" cy="2587320"/>
          </a:xfrm>
          <a:prstGeom prst="rect">
            <a:avLst/>
          </a:prstGeom>
          <a:ln w="0">
            <a:noFill/>
          </a:ln>
        </p:spPr>
      </p:pic>
      <p:sp>
        <p:nvSpPr>
          <p:cNvPr id="219" name=""/>
          <p:cNvSpPr/>
          <p:nvPr/>
        </p:nvSpPr>
        <p:spPr>
          <a:xfrm>
            <a:off x="6660000" y="216000"/>
            <a:ext cx="3055320" cy="110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3600" spc="-1" strike="noStrike">
                <a:solidFill>
                  <a:srgbClr val="ffffff"/>
                </a:solidFill>
                <a:latin typeface="Arial"/>
                <a:ea typeface="DejaVu Sans"/>
              </a:rPr>
              <a:t>Self-harm: safety plans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6336000" y="1404000"/>
            <a:ext cx="3597480" cy="143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Make in advance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for use in crisis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3960000" y="1980000"/>
            <a:ext cx="3417480" cy="179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Agree with young person &amp;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Involve friends &amp; family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720000" y="2520000"/>
            <a:ext cx="1797480" cy="161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Safe place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2700000" y="3057840"/>
            <a:ext cx="2337480" cy="161964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Reasons to live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6516000" y="3420000"/>
            <a:ext cx="3237480" cy="305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Remove access to methods  self-harm – or make it safer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252000" y="4320000"/>
            <a:ext cx="2697480" cy="197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Trusted contacts for support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2880000" y="4680000"/>
            <a:ext cx="3777480" cy="2877480"/>
          </a:xfrm>
          <a:custGeom>
            <a:avLst/>
            <a:gdLst/>
            <a:ah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Plan activities for distraction /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lifting mood / calming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3" dur="indefinite" restart="never" nodeType="tmRoot">
          <p:childTnLst>
            <p:seq>
              <p:cTn id="544" dur="indefinite" nodeType="mainSeq">
                <p:childTnLst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78920" y="379440"/>
            <a:ext cx="9715680" cy="123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When depression needs professional help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1260360" y="1800360"/>
            <a:ext cx="3235680" cy="143496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Clinical depression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5580000" y="1979640"/>
            <a:ext cx="3414960" cy="125568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Suicidal thoughts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040360" y="3600360"/>
            <a:ext cx="3414600" cy="143532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self-harm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1260360" y="3959280"/>
            <a:ext cx="3056040" cy="143496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Risky behaviour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260360" y="5759280"/>
            <a:ext cx="7554960" cy="125604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Take good care of yourself!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92000" y="360360"/>
            <a:ext cx="9052200" cy="12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Working out what self-harm is for: Find the triggers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2920" y="1608120"/>
            <a:ext cx="9051840" cy="54435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3660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Especially if children too young or inarticulate to describe triggers themselves: STAR chart</a:t>
            </a:r>
            <a:endParaRPr b="0" lang="es-ES" sz="3200" spc="-1" strike="noStrike">
              <a:latin typeface="Arial"/>
            </a:endParaRPr>
          </a:p>
        </p:txBody>
      </p:sp>
      <p:graphicFrame>
        <p:nvGraphicFramePr>
          <p:cNvPr id="229" name=""/>
          <p:cNvGraphicFramePr/>
          <p:nvPr/>
        </p:nvGraphicFramePr>
        <p:xfrm>
          <a:off x="276480" y="2557800"/>
          <a:ext cx="9539640" cy="2159280"/>
        </p:xfrm>
        <a:graphic>
          <a:graphicData uri="http://schemas.openxmlformats.org/drawingml/2006/table">
            <a:tbl>
              <a:tblPr/>
              <a:tblGrid>
                <a:gridCol w="1364040"/>
                <a:gridCol w="2307240"/>
                <a:gridCol w="2233080"/>
                <a:gridCol w="1513440"/>
                <a:gridCol w="212220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Date / time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GB" sz="1800" spc="-1" strike="noStrike">
                          <a:latin typeface="Arial"/>
                        </a:rPr>
                        <a:t>Setting</a:t>
                      </a: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Where, who present, what else going on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GB" sz="1800" spc="-1" strike="noStrike">
                          <a:latin typeface="Arial"/>
                        </a:rPr>
                        <a:t>Trigger</a:t>
                      </a: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What happened immediately before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GB" sz="1800" spc="-1" strike="noStrike">
                          <a:latin typeface="Arial"/>
                        </a:rPr>
                        <a:t>Action</a:t>
                      </a: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What child did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GB" sz="1800" spc="-1" strike="noStrike">
                          <a:latin typeface="Arial"/>
                        </a:rPr>
                        <a:t>Results</a:t>
                      </a: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What happened next &amp; how ended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36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7" dur="indefinite" restart="never" nodeType="tmRoot">
          <p:childTnLst>
            <p:seq>
              <p:cTn id="578" dur="indefinite" nodeType="mainSeq">
                <p:childTnLst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99760" y="133200"/>
            <a:ext cx="9058320" cy="1865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Anticipating and overcoming urges to self-harm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1980000" y="1620000"/>
            <a:ext cx="5935320" cy="5755320"/>
          </a:xfrm>
          <a:prstGeom prst="flowChartOr">
            <a:avLst/>
          </a:prstGeom>
          <a:solidFill>
            <a:srgbClr val="729fcf"/>
          </a:solidFill>
          <a:ln w="7200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"/>
          <p:cNvSpPr/>
          <p:nvPr/>
        </p:nvSpPr>
        <p:spPr>
          <a:xfrm>
            <a:off x="2700000" y="3132000"/>
            <a:ext cx="1977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Thoughts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5220000" y="3022920"/>
            <a:ext cx="1849320" cy="3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Body sensations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2880000" y="5031720"/>
            <a:ext cx="1368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Feelings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Mood diary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35" name=""/>
          <p:cNvSpPr/>
          <p:nvPr/>
        </p:nvSpPr>
        <p:spPr>
          <a:xfrm>
            <a:off x="5328000" y="5040000"/>
            <a:ext cx="1795320" cy="10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Behaviour: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What can you do instead?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1" dur="indefinite" restart="never" nodeType="tmRoot">
          <p:childTnLst>
            <p:seq>
              <p:cTn id="592" dur="indefinite" nodeType="mainSeq">
                <p:childTnLst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17320" y="216000"/>
            <a:ext cx="905328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Finding alternatives to self-harm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52080" y="1224000"/>
            <a:ext cx="6663240" cy="589932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3516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A list of alternative activities can help young people ‘ride the wave’ of’ their urge to self-harm</a:t>
            </a:r>
            <a:endParaRPr b="0" lang="es-ES" sz="3200" spc="-1" strike="noStrike">
              <a:latin typeface="Arial"/>
            </a:endParaRPr>
          </a:p>
          <a:p>
            <a:pPr marL="343080" indent="-33516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What works depends on the feelings the child is trying to manage and what self-harm does for them</a:t>
            </a:r>
            <a:endParaRPr b="0" lang="es-ES" sz="3200" spc="-1" strike="noStrike">
              <a:latin typeface="Arial"/>
            </a:endParaRPr>
          </a:p>
          <a:p>
            <a:pPr marL="343080" indent="-33516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Match the activity to the function</a:t>
            </a:r>
            <a:endParaRPr b="0" lang="es-ES" sz="3200" spc="-1" strike="noStrike">
              <a:latin typeface="Arial"/>
            </a:endParaRPr>
          </a:p>
          <a:p>
            <a:pPr marL="343080" indent="-33516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Young people may need help to decide (using problem-solving) but need to make own choices</a:t>
            </a:r>
            <a:endParaRPr b="0" lang="es-ES" sz="32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7199280" y="1511280"/>
            <a:ext cx="2659320" cy="482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7" dur="indefinite" restart="never" nodeType="tmRoot">
          <p:childTnLst>
            <p:seq>
              <p:cTn id="618" dur="indefinite" nodeType="mainSeq">
                <p:childTnLst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1584360" y="792000"/>
            <a:ext cx="7338960" cy="70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Problem-solving alternatives</a:t>
            </a:r>
            <a:endParaRPr b="0" lang="es-ES" sz="4400" spc="-1" strike="noStrike">
              <a:latin typeface="Arial"/>
            </a:endParaRPr>
          </a:p>
        </p:txBody>
      </p:sp>
      <p:graphicFrame>
        <p:nvGraphicFramePr>
          <p:cNvPr id="240" name=""/>
          <p:cNvGraphicFramePr/>
          <p:nvPr/>
        </p:nvGraphicFramePr>
        <p:xfrm>
          <a:off x="703080" y="1749240"/>
          <a:ext cx="9157320" cy="5039280"/>
        </p:xfrm>
        <a:graphic>
          <a:graphicData uri="http://schemas.openxmlformats.org/drawingml/2006/table">
            <a:tbl>
              <a:tblPr/>
              <a:tblGrid>
                <a:gridCol w="1337760"/>
                <a:gridCol w="1589400"/>
                <a:gridCol w="1217160"/>
                <a:gridCol w="1206720"/>
                <a:gridCol w="380664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Option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Is it possible? 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Is it safe?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Is it fair?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GB" sz="1800" spc="-1" strike="noStrike">
                          <a:latin typeface="Arial"/>
                        </a:rPr>
                        <a:t>Will it lead to good feelings?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0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9" dur="indefinite" restart="never" nodeType="tmRoot">
          <p:childTnLst>
            <p:seq>
              <p:cTn id="640" dur="indefinite" nodeType="mainSeq">
                <p:childTnLst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"/>
          <p:cNvSpPr/>
          <p:nvPr/>
        </p:nvSpPr>
        <p:spPr>
          <a:xfrm>
            <a:off x="503280" y="69840"/>
            <a:ext cx="9066240" cy="125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Match activity to function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42" name=""/>
          <p:cNvSpPr/>
          <p:nvPr/>
        </p:nvSpPr>
        <p:spPr>
          <a:xfrm>
            <a:off x="5939640" y="1403280"/>
            <a:ext cx="3595680" cy="642960"/>
          </a:xfrm>
          <a:custGeom>
            <a:avLst/>
            <a:gdLst/>
            <a:ahLst/>
            <a:rect l="l" t="t" r="r" b="b"/>
            <a:pathLst>
              <a:path w="10003" h="1801">
                <a:moveTo>
                  <a:pt x="10002" y="450"/>
                </a:moveTo>
                <a:lnTo>
                  <a:pt x="2501" y="450"/>
                </a:lnTo>
                <a:lnTo>
                  <a:pt x="2501" y="0"/>
                </a:lnTo>
                <a:lnTo>
                  <a:pt x="0" y="900"/>
                </a:lnTo>
                <a:lnTo>
                  <a:pt x="2501" y="1800"/>
                </a:lnTo>
                <a:lnTo>
                  <a:pt x="2501" y="1350"/>
                </a:lnTo>
                <a:lnTo>
                  <a:pt x="10002" y="1350"/>
                </a:lnTo>
                <a:lnTo>
                  <a:pt x="10002" y="45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Relieve tension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4932360" y="2087640"/>
            <a:ext cx="3775320" cy="750960"/>
          </a:xfrm>
          <a:custGeom>
            <a:avLst/>
            <a:gdLst/>
            <a:ahLst/>
            <a:rect l="l" t="t" r="r" b="b"/>
            <a:pathLst>
              <a:path w="10502" h="2101">
                <a:moveTo>
                  <a:pt x="10501" y="525"/>
                </a:moveTo>
                <a:lnTo>
                  <a:pt x="2626" y="525"/>
                </a:lnTo>
                <a:lnTo>
                  <a:pt x="2626" y="0"/>
                </a:lnTo>
                <a:lnTo>
                  <a:pt x="0" y="1050"/>
                </a:lnTo>
                <a:lnTo>
                  <a:pt x="2626" y="2100"/>
                </a:lnTo>
                <a:lnTo>
                  <a:pt x="2626" y="1575"/>
                </a:lnTo>
                <a:lnTo>
                  <a:pt x="10501" y="1575"/>
                </a:lnTo>
                <a:lnTo>
                  <a:pt x="10501" y="525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 something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4" name=""/>
          <p:cNvSpPr/>
          <p:nvPr/>
        </p:nvSpPr>
        <p:spPr>
          <a:xfrm>
            <a:off x="6587280" y="3528720"/>
            <a:ext cx="3054240" cy="716040"/>
          </a:xfrm>
          <a:custGeom>
            <a:avLst/>
            <a:gdLst/>
            <a:ahLst/>
            <a:rect l="l" t="t" r="r" b="b"/>
            <a:pathLst>
              <a:path w="8499" h="2004">
                <a:moveTo>
                  <a:pt x="8498" y="500"/>
                </a:moveTo>
                <a:lnTo>
                  <a:pt x="2125" y="500"/>
                </a:lnTo>
                <a:lnTo>
                  <a:pt x="2125" y="0"/>
                </a:lnTo>
                <a:lnTo>
                  <a:pt x="0" y="1001"/>
                </a:lnTo>
                <a:lnTo>
                  <a:pt x="2125" y="2003"/>
                </a:lnTo>
                <a:lnTo>
                  <a:pt x="2125" y="1502"/>
                </a:lnTo>
                <a:lnTo>
                  <a:pt x="8498" y="1502"/>
                </a:lnTo>
                <a:lnTo>
                  <a:pt x="8498" y="5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self-punishment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6300720" y="4679280"/>
            <a:ext cx="3056040" cy="716040"/>
          </a:xfrm>
          <a:custGeom>
            <a:avLst/>
            <a:gdLst/>
            <a:ahLst/>
            <a:rect l="l" t="t" r="r" b="b"/>
            <a:pathLst>
              <a:path w="8504" h="2004">
                <a:moveTo>
                  <a:pt x="8503" y="500"/>
                </a:moveTo>
                <a:lnTo>
                  <a:pt x="2126" y="500"/>
                </a:lnTo>
                <a:lnTo>
                  <a:pt x="2126" y="0"/>
                </a:lnTo>
                <a:lnTo>
                  <a:pt x="0" y="1001"/>
                </a:lnTo>
                <a:lnTo>
                  <a:pt x="2126" y="2003"/>
                </a:lnTo>
                <a:lnTo>
                  <a:pt x="2126" y="1502"/>
                </a:lnTo>
                <a:lnTo>
                  <a:pt x="8503" y="1502"/>
                </a:lnTo>
                <a:lnTo>
                  <a:pt x="8503" y="5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Reach out for help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6659640" y="5436000"/>
            <a:ext cx="3056040" cy="1434960"/>
          </a:xfrm>
          <a:custGeom>
            <a:avLst/>
            <a:gdLst/>
            <a:ahLst/>
            <a:rect l="l" t="t" r="r" b="b"/>
            <a:pathLst>
              <a:path w="8504" h="4001">
                <a:moveTo>
                  <a:pt x="8503" y="1000"/>
                </a:moveTo>
                <a:lnTo>
                  <a:pt x="2126" y="1000"/>
                </a:lnTo>
                <a:lnTo>
                  <a:pt x="2126" y="0"/>
                </a:lnTo>
                <a:lnTo>
                  <a:pt x="0" y="2000"/>
                </a:lnTo>
                <a:lnTo>
                  <a:pt x="2126" y="4000"/>
                </a:lnTo>
                <a:lnTo>
                  <a:pt x="2126" y="3000"/>
                </a:lnTo>
                <a:lnTo>
                  <a:pt x="8503" y="3000"/>
                </a:lnTo>
                <a:lnTo>
                  <a:pt x="8503" y="10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Feels like a way to solve problems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936000" y="5688000"/>
            <a:ext cx="4855320" cy="1075320"/>
          </a:xfrm>
          <a:custGeom>
            <a:avLst/>
            <a:gdLst/>
            <a:ahLst/>
            <a:rect l="l" t="t" r="r" b="b"/>
            <a:pathLst>
              <a:path w="13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13000" y="3001"/>
                </a:lnTo>
                <a:lnTo>
                  <a:pt x="13001" y="3001"/>
                </a:lnTo>
                <a:cubicBezTo>
                  <a:pt x="13089" y="3001"/>
                  <a:pt x="13175" y="2978"/>
                  <a:pt x="13251" y="2934"/>
                </a:cubicBezTo>
                <a:cubicBezTo>
                  <a:pt x="13327" y="2890"/>
                  <a:pt x="13390" y="2827"/>
                  <a:pt x="13434" y="2751"/>
                </a:cubicBezTo>
                <a:cubicBezTo>
                  <a:pt x="13478" y="2675"/>
                  <a:pt x="13501" y="2589"/>
                  <a:pt x="13501" y="2501"/>
                </a:cubicBezTo>
                <a:lnTo>
                  <a:pt x="13501" y="500"/>
                </a:lnTo>
                <a:lnTo>
                  <a:pt x="13501" y="500"/>
                </a:lnTo>
                <a:lnTo>
                  <a:pt x="13501" y="500"/>
                </a:lnTo>
                <a:cubicBezTo>
                  <a:pt x="13501" y="412"/>
                  <a:pt x="13478" y="326"/>
                  <a:pt x="13434" y="250"/>
                </a:cubicBezTo>
                <a:cubicBezTo>
                  <a:pt x="13390" y="174"/>
                  <a:pt x="13327" y="111"/>
                  <a:pt x="13251" y="67"/>
                </a:cubicBezTo>
                <a:cubicBezTo>
                  <a:pt x="13175" y="23"/>
                  <a:pt x="13089" y="0"/>
                  <a:pt x="13001" y="0"/>
                </a:cubicBezTo>
                <a:lnTo>
                  <a:pt x="500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Structured problem-solving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1440000" y="4860000"/>
            <a:ext cx="4675320" cy="715320"/>
          </a:xfrm>
          <a:custGeom>
            <a:avLst/>
            <a:gdLst/>
            <a:ahLst/>
            <a:rect l="l" t="t" r="r" b="b"/>
            <a:pathLst>
              <a:path w="13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12667" y="2001"/>
                </a:lnTo>
                <a:lnTo>
                  <a:pt x="12668" y="2001"/>
                </a:lnTo>
                <a:cubicBezTo>
                  <a:pt x="12726" y="2001"/>
                  <a:pt x="12784" y="1986"/>
                  <a:pt x="12834" y="1956"/>
                </a:cubicBezTo>
                <a:cubicBezTo>
                  <a:pt x="12885" y="1927"/>
                  <a:pt x="12927" y="1885"/>
                  <a:pt x="12956" y="1834"/>
                </a:cubicBezTo>
                <a:cubicBezTo>
                  <a:pt x="12986" y="1784"/>
                  <a:pt x="13001" y="1726"/>
                  <a:pt x="13001" y="1668"/>
                </a:cubicBezTo>
                <a:lnTo>
                  <a:pt x="13001" y="333"/>
                </a:lnTo>
                <a:lnTo>
                  <a:pt x="13001" y="334"/>
                </a:lnTo>
                <a:lnTo>
                  <a:pt x="13001" y="334"/>
                </a:lnTo>
                <a:cubicBezTo>
                  <a:pt x="13001" y="275"/>
                  <a:pt x="12986" y="217"/>
                  <a:pt x="12956" y="167"/>
                </a:cubicBezTo>
                <a:cubicBezTo>
                  <a:pt x="12927" y="116"/>
                  <a:pt x="12885" y="74"/>
                  <a:pt x="12834" y="45"/>
                </a:cubicBezTo>
                <a:cubicBezTo>
                  <a:pt x="12784" y="15"/>
                  <a:pt x="12726" y="0"/>
                  <a:pt x="12668" y="0"/>
                </a:cubicBezTo>
                <a:lnTo>
                  <a:pt x="333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Use trusted contacts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900000" y="3600000"/>
            <a:ext cx="5395320" cy="895320"/>
          </a:xfrm>
          <a:custGeom>
            <a:avLst/>
            <a:gdLst/>
            <a:ahLst/>
            <a:rect l="l" t="t" r="r" b="b"/>
            <a:pathLst>
              <a:path w="15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4584" y="2501"/>
                </a:lnTo>
                <a:lnTo>
                  <a:pt x="14584" y="2501"/>
                </a:lnTo>
                <a:cubicBezTo>
                  <a:pt x="14657" y="2501"/>
                  <a:pt x="14729" y="2482"/>
                  <a:pt x="14793" y="2445"/>
                </a:cubicBezTo>
                <a:cubicBezTo>
                  <a:pt x="14856" y="2409"/>
                  <a:pt x="14909" y="2356"/>
                  <a:pt x="14945" y="2293"/>
                </a:cubicBezTo>
                <a:cubicBezTo>
                  <a:pt x="14982" y="2229"/>
                  <a:pt x="15001" y="2157"/>
                  <a:pt x="15001" y="2084"/>
                </a:cubicBezTo>
                <a:lnTo>
                  <a:pt x="15000" y="416"/>
                </a:lnTo>
                <a:lnTo>
                  <a:pt x="15001" y="417"/>
                </a:lnTo>
                <a:lnTo>
                  <a:pt x="15001" y="417"/>
                </a:lnTo>
                <a:cubicBezTo>
                  <a:pt x="15001" y="344"/>
                  <a:pt x="14982" y="272"/>
                  <a:pt x="14945" y="208"/>
                </a:cubicBezTo>
                <a:cubicBezTo>
                  <a:pt x="14909" y="145"/>
                  <a:pt x="14856" y="92"/>
                  <a:pt x="14793" y="56"/>
                </a:cubicBezTo>
                <a:cubicBezTo>
                  <a:pt x="14729" y="19"/>
                  <a:pt x="14657" y="0"/>
                  <a:pt x="14584" y="0"/>
                </a:cubicBezTo>
                <a:lnTo>
                  <a:pt x="416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Short-term only: red pen/ rub ice cubes / snap rubber bands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720000" y="2160000"/>
            <a:ext cx="4135320" cy="895320"/>
          </a:xfrm>
          <a:custGeom>
            <a:avLst/>
            <a:gdLst/>
            <a:ahLst/>
            <a:rect l="l" t="t" r="r" b="b"/>
            <a:pathLst>
              <a:path w="115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1084" y="2501"/>
                </a:lnTo>
                <a:lnTo>
                  <a:pt x="11084" y="2501"/>
                </a:lnTo>
                <a:cubicBezTo>
                  <a:pt x="11157" y="2501"/>
                  <a:pt x="11229" y="2482"/>
                  <a:pt x="11293" y="2445"/>
                </a:cubicBezTo>
                <a:cubicBezTo>
                  <a:pt x="11356" y="2409"/>
                  <a:pt x="11409" y="2356"/>
                  <a:pt x="11445" y="2293"/>
                </a:cubicBezTo>
                <a:cubicBezTo>
                  <a:pt x="11482" y="2229"/>
                  <a:pt x="11501" y="2157"/>
                  <a:pt x="11501" y="2084"/>
                </a:cubicBezTo>
                <a:lnTo>
                  <a:pt x="11501" y="416"/>
                </a:lnTo>
                <a:lnTo>
                  <a:pt x="11501" y="417"/>
                </a:lnTo>
                <a:lnTo>
                  <a:pt x="11501" y="417"/>
                </a:lnTo>
                <a:cubicBezTo>
                  <a:pt x="11501" y="344"/>
                  <a:pt x="11482" y="272"/>
                  <a:pt x="11445" y="208"/>
                </a:cubicBezTo>
                <a:cubicBezTo>
                  <a:pt x="11409" y="145"/>
                  <a:pt x="11356" y="92"/>
                  <a:pt x="11293" y="56"/>
                </a:cubicBezTo>
                <a:cubicBezTo>
                  <a:pt x="11229" y="19"/>
                  <a:pt x="11157" y="0"/>
                  <a:pt x="11084" y="0"/>
                </a:cubicBezTo>
                <a:lnTo>
                  <a:pt x="416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"/>
          <p:cNvSpPr/>
          <p:nvPr/>
        </p:nvSpPr>
        <p:spPr>
          <a:xfrm>
            <a:off x="900000" y="2267640"/>
            <a:ext cx="377532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Create strong sensations – cold shower, ice cube, chilli, loud music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720000" y="1332000"/>
            <a:ext cx="5035320" cy="643320"/>
          </a:xfrm>
          <a:custGeom>
            <a:avLst/>
            <a:gdLst/>
            <a:ahLst/>
            <a:rect l="l" t="t" r="r" b="b"/>
            <a:pathLst>
              <a:path w="14002" h="1802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0" y="1554"/>
                  <a:pt x="14" y="1605"/>
                  <a:pt x="40" y="1651"/>
                </a:cubicBezTo>
                <a:cubicBezTo>
                  <a:pt x="67" y="1697"/>
                  <a:pt x="104" y="1734"/>
                  <a:pt x="150" y="1761"/>
                </a:cubicBezTo>
                <a:cubicBezTo>
                  <a:pt x="196" y="1787"/>
                  <a:pt x="247" y="1801"/>
                  <a:pt x="300" y="1801"/>
                </a:cubicBezTo>
                <a:lnTo>
                  <a:pt x="13700" y="1800"/>
                </a:lnTo>
                <a:lnTo>
                  <a:pt x="13701" y="1801"/>
                </a:lnTo>
                <a:cubicBezTo>
                  <a:pt x="13754" y="1801"/>
                  <a:pt x="13805" y="1787"/>
                  <a:pt x="13851" y="1761"/>
                </a:cubicBezTo>
                <a:cubicBezTo>
                  <a:pt x="13897" y="1734"/>
                  <a:pt x="13934" y="1697"/>
                  <a:pt x="13961" y="1651"/>
                </a:cubicBezTo>
                <a:cubicBezTo>
                  <a:pt x="13987" y="1605"/>
                  <a:pt x="14001" y="1554"/>
                  <a:pt x="14001" y="1501"/>
                </a:cubicBezTo>
                <a:lnTo>
                  <a:pt x="14001" y="300"/>
                </a:lnTo>
                <a:lnTo>
                  <a:pt x="14001" y="300"/>
                </a:lnTo>
                <a:lnTo>
                  <a:pt x="14001" y="300"/>
                </a:lnTo>
                <a:cubicBezTo>
                  <a:pt x="14001" y="247"/>
                  <a:pt x="13987" y="196"/>
                  <a:pt x="13961" y="150"/>
                </a:cubicBezTo>
                <a:cubicBezTo>
                  <a:pt x="13934" y="104"/>
                  <a:pt x="13897" y="67"/>
                  <a:pt x="13851" y="40"/>
                </a:cubicBezTo>
                <a:cubicBezTo>
                  <a:pt x="13805" y="14"/>
                  <a:pt x="13754" y="0"/>
                  <a:pt x="13701" y="0"/>
                </a:cubicBezTo>
                <a:lnTo>
                  <a:pt x="300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Exercise vigorously - punch cushion – rip paper – squeeze stress ball – make noise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5" dur="indefinite" restart="never" nodeType="tmRoot">
          <p:childTnLst>
            <p:seq>
              <p:cTn id="646" dur="indefinite" nodeType="mainSeq">
                <p:childTnLst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06400" y="479520"/>
            <a:ext cx="9053640" cy="124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See distrACT app for more ideas for distraction &amp; substitution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2"/>
          <a:stretch/>
        </p:blipFill>
        <p:spPr>
          <a:xfrm>
            <a:off x="701640" y="1728720"/>
            <a:ext cx="9229680" cy="4098960"/>
          </a:xfrm>
          <a:prstGeom prst="rect">
            <a:avLst/>
          </a:prstGeom>
          <a:ln w="0">
            <a:noFill/>
          </a:ln>
        </p:spPr>
      </p:pic>
      <p:pic>
        <p:nvPicPr>
          <p:cNvPr id="255" name="" descr=""/>
          <p:cNvPicPr/>
          <p:nvPr/>
        </p:nvPicPr>
        <p:blipFill>
          <a:blip r:embed="rId3"/>
          <a:stretch/>
        </p:blipFill>
        <p:spPr>
          <a:xfrm>
            <a:off x="287280" y="4289400"/>
            <a:ext cx="4319640" cy="21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36680" y="180720"/>
            <a:ext cx="9063000" cy="125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GB" sz="4400" spc="-1" strike="noStrike">
                <a:solidFill>
                  <a:srgbClr val="ffffff"/>
                </a:solidFill>
                <a:latin typeface="Arial"/>
              </a:rPr>
              <a:t>Online &amp; remote resources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7960" y="1225440"/>
            <a:ext cx="9063000" cy="53946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ffffff"/>
                </a:solidFill>
                <a:latin typeface="Arial"/>
              </a:rPr>
              <a:t>International helplines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https://www.befrienders.org/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https://www.iasp.info/crisis-centres-helplines/</a:t>
            </a:r>
            <a:r>
              <a:rPr b="0" lang="en-GB" sz="3200" spc="-1" strike="noStrike">
                <a:solidFill>
                  <a:srgbClr val="ccccff"/>
                </a:solidFill>
                <a:latin typeface="Arial"/>
              </a:rPr>
              <a:t> 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1" lang="en-GB" sz="3200" spc="-1" strike="noStrike">
                <a:solidFill>
                  <a:srgbClr val="ccccff"/>
                </a:solidFill>
                <a:latin typeface="Arial"/>
              </a:rPr>
              <a:t>Self-harm &amp; suicide prevention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https://harmless.org.uk/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https://harmless.nhs.uk/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https://www.nshn.co.uk/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1500" spc="-1" strike="noStrike" u="sng">
                <a:solidFill>
                  <a:srgbClr val="0000ff"/>
                </a:solidFill>
                <a:uFillTx/>
                <a:latin typeface="Arial"/>
                <a:hlinkClick r:id="rId7"/>
              </a:rPr>
              <a:t>https://www.psych.ox.ac.uk/files/news/copy_of_coping-with-self-harm-brochure_final_copyright.pdf</a:t>
            </a:r>
            <a:endParaRPr b="0" lang="es-ES" sz="15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r>
              <a:rPr b="0" lang="en-GB" sz="3200" spc="-1" strike="noStrike" u="sng">
                <a:solidFill>
                  <a:srgbClr val="0000ff"/>
                </a:solidFill>
                <a:uFillTx/>
                <a:latin typeface="Arial"/>
                <a:hlinkClick r:id="rId8"/>
              </a:rPr>
              <a:t>https://www.selfharm.co.uk/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  <a:p>
            <a:pPr marL="343080" indent="-325440">
              <a:lnSpc>
                <a:spcPct val="93000"/>
              </a:lnSpc>
              <a:spcAft>
                <a:spcPts val="1412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"/>
          <p:cNvSpPr/>
          <p:nvPr/>
        </p:nvSpPr>
        <p:spPr>
          <a:xfrm>
            <a:off x="180000" y="360000"/>
            <a:ext cx="9899280" cy="611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Depression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moodgym.com.au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Sleep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mysleepwell.ca/cbti/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Eating disorders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https://www.beateatingdisorders.org.uk/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Overcoming binge eating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https://www.credo-oxford.com/6.1.html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Christian approach to mindfulness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shaunlambert.co.uk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Drugs &amp; alcohol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https://www.talktofrank.com/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28"/>
              </a:spcBef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Porn addiction</a:t>
            </a: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8"/>
              </a:rPr>
              <a:t>https://www.safersurfing.org/loveismore-en/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ccccff"/>
                </a:solidFill>
                <a:latin typeface="Arial"/>
                <a:ea typeface="DejaVu Sans"/>
              </a:rPr>
              <a:t>General resources for children and mental health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9"/>
              </a:rPr>
              <a:t>https://www.camhs-resources.co.uk/</a:t>
            </a:r>
            <a:r>
              <a:rPr b="0" lang="en-GB" sz="2400" spc="-1" strike="noStrike">
                <a:solidFill>
                  <a:srgbClr val="ccccff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0"/>
              </a:rPr>
              <a:t>https://www.annafreud.org/on-my-mind/self-care/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1"/>
              </a:rPr>
              <a:t>https://www.resilientexpat.co.uk/links.html</a:t>
            </a:r>
            <a:r>
              <a:rPr b="0" lang="en-GB" sz="2400" spc="-1" strike="noStrike">
                <a:solidFill>
                  <a:srgbClr val="ccccff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2"/>
              </a:rPr>
              <a:t>https://www.youngminds.org.uk/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15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3"/>
              </a:rPr>
              <a:t>https://www.aacap.org/AACAP/Families_and_Youth/Facts_for_Families/Layout/FFF_Guide-01.aspx</a:t>
            </a:r>
            <a:endParaRPr b="0" lang="es-ES" sz="15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4"/>
              </a:rPr>
              <a:t>https://www.rcpsych.ac.uk/mental-health/problems-disorders/self-harm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5"/>
              </a:rPr>
              <a:t>https://www.helpguide.org/articles/anxiety/cutting-and-self-harm.htm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24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16"/>
              </a:rPr>
              <a:t>careforthefamily.org.uk</a:t>
            </a: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ccccff"/>
                </a:solidFill>
                <a:latin typeface="Aria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3280" y="500760"/>
            <a:ext cx="9040680" cy="12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GB" sz="4400" spc="-1" strike="noStrike">
                <a:solidFill>
                  <a:srgbClr val="ffffff"/>
                </a:solidFill>
                <a:latin typeface="Arial"/>
              </a:rPr>
              <a:t>5 questions to ask about risk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03280" y="1800000"/>
            <a:ext cx="9040680" cy="43232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Clr>
                <a:srgbClr val="ffffff"/>
              </a:buClr>
              <a:buFont typeface="OpenSymbol"/>
              <a:buAutoNum type="arabicPlain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Who is in danger of getting hurt? </a:t>
            </a:r>
            <a:endParaRPr b="0" lang="es-ES" sz="40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Clr>
                <a:srgbClr val="ffffff"/>
              </a:buClr>
              <a:buFont typeface="OpenSymbol"/>
              <a:buAutoNum type="arabicPlain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How could they get hurt? </a:t>
            </a:r>
            <a:endParaRPr b="0" lang="es-ES" sz="40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Clr>
                <a:srgbClr val="ffffff"/>
              </a:buClr>
              <a:buFont typeface="OpenSymbol"/>
              <a:buAutoNum type="arabicPlain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How high is the risk?</a:t>
            </a:r>
            <a:endParaRPr b="0" lang="es-ES" sz="40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Clr>
                <a:srgbClr val="ffffff"/>
              </a:buClr>
              <a:buFont typeface="OpenSymbol"/>
              <a:buAutoNum type="arabicPlain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What can you do to prevent it? </a:t>
            </a:r>
            <a:endParaRPr b="0" lang="es-ES" sz="40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Clr>
                <a:srgbClr val="ffffff"/>
              </a:buClr>
              <a:buFont typeface="OpenSymbol"/>
              <a:buAutoNum type="arabicPlain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4000" spc="-1" strike="noStrike">
                <a:solidFill>
                  <a:srgbClr val="ffffff"/>
                </a:solidFill>
                <a:latin typeface="Arial"/>
              </a:rPr>
              <a:t>What do you need a professional to help with? </a:t>
            </a: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9" dur="indefinite" restart="never" nodeType="tmRoot">
          <p:childTnLst>
            <p:seq>
              <p:cTn id="690" dur="indefinite" nodeType="mainSeq">
                <p:childTnLst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91400" y="665280"/>
            <a:ext cx="9043920" cy="123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</a:rPr>
              <a:t>Depression - more than transition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2700000" y="1884960"/>
            <a:ext cx="4319640" cy="6303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3200" spc="-1" strike="noStrike">
                <a:solidFill>
                  <a:srgbClr val="ffffff"/>
                </a:solidFill>
                <a:latin typeface="Arial"/>
              </a:rPr>
              <a:t>Particularly look out for</a:t>
            </a:r>
            <a:endParaRPr b="0" lang="es-ES" sz="3200" spc="-1" strike="noStrike">
              <a:latin typeface="Arial"/>
            </a:endParaRPr>
          </a:p>
          <a:p>
            <a:pPr marL="343080" indent="-3430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3503880" y="4680720"/>
            <a:ext cx="3235320" cy="89532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Every day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&gt; 2 weeks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576360" y="3060000"/>
            <a:ext cx="3284640" cy="89532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Sadness and crying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6743880" y="3420360"/>
            <a:ext cx="3056040" cy="89532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Problems with sleep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5843520" y="5653800"/>
            <a:ext cx="3596040" cy="107496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Problems with eating / appetite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660600" y="5580720"/>
            <a:ext cx="3595680" cy="125604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Lost enjoyment / pleasure / motivation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043520" y="3240720"/>
            <a:ext cx="2514600" cy="1074960"/>
          </a:xfrm>
          <a:prstGeom prst="ellipse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Loss of interest in friends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720720" y="4356360"/>
            <a:ext cx="2371680" cy="107496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Anger 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Violence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defiance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6924600" y="4499640"/>
            <a:ext cx="3056040" cy="895320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Self-harm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suicidal thoughts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322200" y="1800360"/>
            <a:ext cx="9102960" cy="474660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276120" y="6746760"/>
            <a:ext cx="8596440" cy="34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https://www.thelancet.com/journals/lancet/article/PIIS0140-6736(12)60322-5/fulltext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361800" y="395280"/>
            <a:ext cx="9064800" cy="752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Suicide: leading cause of death in young people – but very rare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1800000" y="4320000"/>
            <a:ext cx="19796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10 – 30%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 flipV="1">
            <a:off x="1079640" y="1080720"/>
            <a:ext cx="3958920" cy="594036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"/>
          <p:cNvSpPr/>
          <p:nvPr/>
        </p:nvSpPr>
        <p:spPr>
          <a:xfrm>
            <a:off x="5040360" y="1079640"/>
            <a:ext cx="4140000" cy="594036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"/>
          <p:cNvSpPr/>
          <p:nvPr/>
        </p:nvSpPr>
        <p:spPr>
          <a:xfrm>
            <a:off x="4859280" y="1403280"/>
            <a:ext cx="360360" cy="180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"/>
          <p:cNvSpPr/>
          <p:nvPr/>
        </p:nvSpPr>
        <p:spPr>
          <a:xfrm>
            <a:off x="4176720" y="2340000"/>
            <a:ext cx="1728720" cy="144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"/>
          <p:cNvSpPr/>
          <p:nvPr/>
        </p:nvSpPr>
        <p:spPr>
          <a:xfrm>
            <a:off x="2879640" y="4319640"/>
            <a:ext cx="4500720" cy="144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"/>
          <p:cNvSpPr/>
          <p:nvPr/>
        </p:nvSpPr>
        <p:spPr>
          <a:xfrm>
            <a:off x="1079640" y="7020000"/>
            <a:ext cx="8099280" cy="1440"/>
          </a:xfrm>
          <a:prstGeom prst="line">
            <a:avLst/>
          </a:prstGeom>
          <a:ln w="36000">
            <a:solidFill>
              <a:srgbClr val="3465a4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"/>
          <p:cNvSpPr/>
          <p:nvPr/>
        </p:nvSpPr>
        <p:spPr>
          <a:xfrm>
            <a:off x="7199280" y="1079640"/>
            <a:ext cx="2160360" cy="4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suicide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880240" y="1793880"/>
            <a:ext cx="4200120" cy="4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Self-harm seen clinically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4068000" y="3090600"/>
            <a:ext cx="3378240" cy="4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Self-harm in community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3635280" y="5335560"/>
            <a:ext cx="2837160" cy="77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Self-harm thoughts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ffffff"/>
                </a:solidFill>
                <a:latin typeface="Arial"/>
                <a:ea typeface="DejaVu Sans"/>
              </a:rPr>
              <a:t>Suicidal thoughts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 flipH="1">
            <a:off x="5221440" y="1324080"/>
            <a:ext cx="1800000" cy="1440"/>
          </a:xfrm>
          <a:prstGeom prst="line">
            <a:avLst/>
          </a:prstGeom>
          <a:ln w="36000">
            <a:solidFill>
              <a:srgbClr val="ffffff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"/>
          <p:cNvSpPr/>
          <p:nvPr/>
        </p:nvSpPr>
        <p:spPr>
          <a:xfrm flipH="1">
            <a:off x="5400720" y="1979640"/>
            <a:ext cx="480960" cy="1440"/>
          </a:xfrm>
          <a:prstGeom prst="line">
            <a:avLst/>
          </a:prstGeom>
          <a:ln w="36000">
            <a:solidFill>
              <a:srgbClr val="ffffff"/>
            </a:solidFill>
            <a:beve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"/>
          <p:cNvSpPr/>
          <p:nvPr/>
        </p:nvSpPr>
        <p:spPr>
          <a:xfrm>
            <a:off x="361800" y="77760"/>
            <a:ext cx="9064800" cy="75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Thoughts much more common</a:t>
            </a:r>
            <a:endParaRPr b="0" lang="es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720720" y="1295280"/>
            <a:ext cx="8852040" cy="5764320"/>
          </a:xfrm>
          <a:prstGeom prst="rect">
            <a:avLst/>
          </a:prstGeom>
          <a:ln w="0">
            <a:noFill/>
          </a:ln>
        </p:spPr>
      </p:pic>
      <p:sp>
        <p:nvSpPr>
          <p:cNvPr id="118" name=""/>
          <p:cNvSpPr/>
          <p:nvPr/>
        </p:nvSpPr>
        <p:spPr>
          <a:xfrm>
            <a:off x="287280" y="287280"/>
            <a:ext cx="9630000" cy="70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Self-harm peaks among young women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1044720" y="6767640"/>
            <a:ext cx="2563920" cy="25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Oxford Centre for Sucide Research</a:t>
            </a:r>
            <a:endParaRPr b="0" lang="es-E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287280" y="287640"/>
            <a:ext cx="9630000" cy="70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Suicide peaks among older men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171360" y="1597680"/>
            <a:ext cx="9664560" cy="3617640"/>
          </a:xfrm>
          <a:prstGeom prst="rect">
            <a:avLst/>
          </a:prstGeom>
          <a:ln w="0">
            <a:noFill/>
          </a:ln>
        </p:spPr>
      </p:pic>
      <p:sp>
        <p:nvSpPr>
          <p:cNvPr id="122" name=""/>
          <p:cNvSpPr/>
          <p:nvPr/>
        </p:nvSpPr>
        <p:spPr>
          <a:xfrm>
            <a:off x="474120" y="6660000"/>
            <a:ext cx="8484840" cy="22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https://www.oecd-ilibrary.org/social-issues-migration-health/number-of-deaths-by-suicide-by-age-group-and-gender-eu-countries-2017_911964d7-en</a:t>
            </a:r>
            <a:endParaRPr b="0" lang="es-E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76000" y="188640"/>
            <a:ext cx="9059760" cy="125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800" spc="-1" strike="noStrike">
                <a:solidFill>
                  <a:srgbClr val="ffffff"/>
                </a:solidFill>
                <a:latin typeface="Arial"/>
              </a:rPr>
              <a:t>How risky? </a:t>
            </a:r>
            <a:endParaRPr b="0" lang="es-ES" sz="48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0" y="1655280"/>
            <a:ext cx="8819640" cy="546768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/>
          </a:bodyPr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H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ow long have you had thoughts about wanting to hurt yourself?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a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ctually harmed yourself?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r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ecently harmed yourself?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harmed yourself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m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ore than once?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ever thought that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l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ife is not worth living?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made any plans to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e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nd your life?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Have you ever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s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ecretly tried to end your life?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    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Is anyone </a:t>
            </a:r>
            <a:r>
              <a:rPr b="0" lang="en-GB" sz="2800" spc="-1" strike="noStrike">
                <a:solidFill>
                  <a:srgbClr val="00cc00"/>
                </a:solidFill>
                <a:latin typeface="Arial"/>
              </a:rPr>
              <a:t>s</a:t>
            </a:r>
            <a:r>
              <a:rPr b="0" lang="en-GB" sz="2800" spc="-1" strike="noStrike">
                <a:solidFill>
                  <a:srgbClr val="ffffff"/>
                </a:solidFill>
                <a:latin typeface="Arial"/>
              </a:rPr>
              <a:t>upporting you at the moment?</a:t>
            </a:r>
            <a:endParaRPr b="0" lang="es-ES" sz="2800" spc="-1" strike="noStrike">
              <a:latin typeface="Arial"/>
            </a:endParaRPr>
          </a:p>
          <a:p>
            <a:pPr marL="343080" indent="-328680">
              <a:lnSpc>
                <a:spcPct val="93000"/>
              </a:lnSpc>
              <a:spcBef>
                <a:spcPts val="37"/>
              </a:spcBef>
              <a:spcAft>
                <a:spcPts val="1451"/>
              </a:spcAft>
              <a:buNone/>
              <a:tabLst>
                <a:tab algn="l" pos="0"/>
              </a:tabLst>
            </a:pP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See </a:t>
            </a:r>
            <a:r>
              <a:rPr b="0" lang="en-GB" sz="14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https://harmless.nhs.uk/resources/questions/</a:t>
            </a:r>
            <a:r>
              <a:rPr b="0" lang="en-GB" sz="1400" spc="-1" strike="noStrike">
                <a:solidFill>
                  <a:srgbClr val="ffffff"/>
                </a:solidFill>
                <a:latin typeface="Arial"/>
              </a:rPr>
              <a:t> for more guidance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9000000" y="1440000"/>
            <a:ext cx="899640" cy="552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H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A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R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M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L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E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GB" sz="2400" spc="-1" strike="noStrike">
                <a:solidFill>
                  <a:srgbClr val="00cc00"/>
                </a:solidFill>
                <a:latin typeface="Arial"/>
              </a:rPr>
              <a:t>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503280" y="69840"/>
            <a:ext cx="9066240" cy="1257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Why self-harm? What for?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0" y="1116000"/>
            <a:ext cx="5935680" cy="12193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Feelings too painful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08000" y="2160720"/>
            <a:ext cx="4675320" cy="8953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 numb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60360" y="5579280"/>
            <a:ext cx="6296040" cy="14353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Too many problems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79280" y="3060720"/>
            <a:ext cx="6404040" cy="146988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 bad or worthless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59640" y="4535280"/>
            <a:ext cx="5575320" cy="8953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Upset and ignored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5940360" y="1403280"/>
            <a:ext cx="3595680" cy="642960"/>
          </a:xfrm>
          <a:custGeom>
            <a:avLst/>
            <a:gdLst/>
            <a:ahLst/>
            <a:rect l="l" t="t" r="r" b="b"/>
            <a:pathLst>
              <a:path w="10003" h="1801">
                <a:moveTo>
                  <a:pt x="0" y="450"/>
                </a:moveTo>
                <a:lnTo>
                  <a:pt x="7501" y="450"/>
                </a:lnTo>
                <a:lnTo>
                  <a:pt x="7501" y="0"/>
                </a:lnTo>
                <a:lnTo>
                  <a:pt x="10002" y="900"/>
                </a:lnTo>
                <a:lnTo>
                  <a:pt x="7501" y="1800"/>
                </a:lnTo>
                <a:lnTo>
                  <a:pt x="7501" y="1350"/>
                </a:lnTo>
                <a:lnTo>
                  <a:pt x="0" y="1350"/>
                </a:lnTo>
                <a:lnTo>
                  <a:pt x="0" y="45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Relieve tension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932360" y="2087640"/>
            <a:ext cx="3775320" cy="750960"/>
          </a:xfrm>
          <a:custGeom>
            <a:avLst/>
            <a:gdLst/>
            <a:ahLst/>
            <a:rect l="l" t="t" r="r" b="b"/>
            <a:pathLst>
              <a:path w="10502" h="2101">
                <a:moveTo>
                  <a:pt x="0" y="525"/>
                </a:moveTo>
                <a:lnTo>
                  <a:pt x="7875" y="525"/>
                </a:lnTo>
                <a:lnTo>
                  <a:pt x="7875" y="0"/>
                </a:lnTo>
                <a:lnTo>
                  <a:pt x="10501" y="1050"/>
                </a:lnTo>
                <a:lnTo>
                  <a:pt x="7875" y="2100"/>
                </a:lnTo>
                <a:lnTo>
                  <a:pt x="7875" y="1575"/>
                </a:lnTo>
                <a:lnTo>
                  <a:pt x="0" y="1575"/>
                </a:lnTo>
                <a:lnTo>
                  <a:pt x="0" y="525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 something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6588000" y="3528720"/>
            <a:ext cx="3054240" cy="716040"/>
          </a:xfrm>
          <a:custGeom>
            <a:avLst/>
            <a:gdLst/>
            <a:ahLst/>
            <a:rect l="l" t="t" r="r" b="b"/>
            <a:pathLst>
              <a:path w="8499" h="2004">
                <a:moveTo>
                  <a:pt x="0" y="500"/>
                </a:moveTo>
                <a:lnTo>
                  <a:pt x="6373" y="500"/>
                </a:lnTo>
                <a:lnTo>
                  <a:pt x="6373" y="0"/>
                </a:lnTo>
                <a:lnTo>
                  <a:pt x="8498" y="1001"/>
                </a:lnTo>
                <a:lnTo>
                  <a:pt x="6373" y="2003"/>
                </a:lnTo>
                <a:lnTo>
                  <a:pt x="6373" y="1502"/>
                </a:lnTo>
                <a:lnTo>
                  <a:pt x="0" y="1502"/>
                </a:lnTo>
                <a:lnTo>
                  <a:pt x="0" y="5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self-punishment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6300720" y="4679280"/>
            <a:ext cx="3056040" cy="716040"/>
          </a:xfrm>
          <a:custGeom>
            <a:avLst/>
            <a:gdLst/>
            <a:ahLst/>
            <a:rect l="l" t="t" r="r" b="b"/>
            <a:pathLst>
              <a:path w="8504" h="2004">
                <a:moveTo>
                  <a:pt x="0" y="500"/>
                </a:moveTo>
                <a:lnTo>
                  <a:pt x="6377" y="500"/>
                </a:lnTo>
                <a:lnTo>
                  <a:pt x="6377" y="0"/>
                </a:lnTo>
                <a:lnTo>
                  <a:pt x="8503" y="1001"/>
                </a:lnTo>
                <a:lnTo>
                  <a:pt x="6377" y="2003"/>
                </a:lnTo>
                <a:lnTo>
                  <a:pt x="6377" y="1502"/>
                </a:lnTo>
                <a:lnTo>
                  <a:pt x="0" y="1502"/>
                </a:lnTo>
                <a:lnTo>
                  <a:pt x="0" y="5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Reach out for help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6659640" y="5436000"/>
            <a:ext cx="3056040" cy="1434960"/>
          </a:xfrm>
          <a:custGeom>
            <a:avLst/>
            <a:gdLst/>
            <a:ahLst/>
            <a:rect l="l" t="t" r="r" b="b"/>
            <a:pathLst>
              <a:path w="8504" h="4001">
                <a:moveTo>
                  <a:pt x="0" y="1000"/>
                </a:moveTo>
                <a:lnTo>
                  <a:pt x="6377" y="1000"/>
                </a:lnTo>
                <a:lnTo>
                  <a:pt x="6377" y="0"/>
                </a:lnTo>
                <a:lnTo>
                  <a:pt x="8503" y="2000"/>
                </a:lnTo>
                <a:lnTo>
                  <a:pt x="6377" y="4000"/>
                </a:lnTo>
                <a:lnTo>
                  <a:pt x="6377" y="3000"/>
                </a:lnTo>
                <a:lnTo>
                  <a:pt x="0" y="3000"/>
                </a:lnTo>
                <a:lnTo>
                  <a:pt x="0" y="1000"/>
                </a:lnTo>
              </a:path>
            </a:pathLst>
          </a:custGeom>
          <a:solidFill>
            <a:srgbClr val="729fcf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Feels like a way to solve problems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720000" y="1260000"/>
            <a:ext cx="360" cy="5940000"/>
          </a:xfrm>
          <a:prstGeom prst="line">
            <a:avLst/>
          </a:prstGeom>
          <a:ln w="7200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 flipH="1">
            <a:off x="360000" y="7200000"/>
            <a:ext cx="9360000" cy="360"/>
          </a:xfrm>
          <a:prstGeom prst="line">
            <a:avLst/>
          </a:prstGeom>
          <a:ln w="7200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 flipV="1">
            <a:off x="360000" y="1116000"/>
            <a:ext cx="360" cy="6084000"/>
          </a:xfrm>
          <a:prstGeom prst="line">
            <a:avLst/>
          </a:prstGeom>
          <a:ln w="7200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Application>LibreOffice/7.3.1.3$MacOSX_X86_64 LibreOffice_project/a69ca51ded25f3eefd52d7bf9a5fad8c90b87951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2021-12-02T11:05:02Z</dcterms:created>
  <dc:creator>D Hawker</dc:creator>
  <dc:description/>
  <dc:language>en-GB</dc:language>
  <cp:lastModifiedBy>D Hawker</cp:lastModifiedBy>
  <dcterms:modified xsi:type="dcterms:W3CDTF">2022-04-30T13:29:35Z</dcterms:modified>
  <cp:revision>172</cp:revision>
  <dc:subject/>
  <dc:title>Self-harm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